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6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82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8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2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7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5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1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1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6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8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4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7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EBBB57-B048-48BF-860C-11A5310F8708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BF901-62AA-4E45-90EE-E4C6B8D37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3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Box 176">
            <a:extLst>
              <a:ext uri="{FF2B5EF4-FFF2-40B4-BE49-F238E27FC236}">
                <a16:creationId xmlns:a16="http://schemas.microsoft.com/office/drawing/2014/main" id="{B0BA8692-EA86-0BFB-F86A-B54F4D8D1986}"/>
              </a:ext>
            </a:extLst>
          </p:cNvPr>
          <p:cNvSpPr txBox="1"/>
          <p:nvPr/>
        </p:nvSpPr>
        <p:spPr>
          <a:xfrm>
            <a:off x="0" y="90215"/>
            <a:ext cx="10058400" cy="6400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(Very) Simple Timeline of Western Philosophy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08BBA8A-49A8-7A2D-A94D-3000A99A08CE}"/>
              </a:ext>
            </a:extLst>
          </p:cNvPr>
          <p:cNvSpPr txBox="1"/>
          <p:nvPr/>
        </p:nvSpPr>
        <p:spPr>
          <a:xfrm>
            <a:off x="197356" y="737967"/>
            <a:ext cx="3516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Ancient Greek – Early Modern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9F4BDD79-D0A3-A74D-32A3-1B886B49368B}"/>
              </a:ext>
            </a:extLst>
          </p:cNvPr>
          <p:cNvSpPr txBox="1"/>
          <p:nvPr/>
        </p:nvSpPr>
        <p:spPr>
          <a:xfrm>
            <a:off x="0" y="7281525"/>
            <a:ext cx="10058400" cy="43088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Several key figures are missing. Some figures include (chronologically): Lucretius, Cicero, Marcus Aurelius, Plotinus, Anselm, William of Ockham, Christine de Pizan, Gottfried Leibniz, George Berkely, Jean-Jacques Rousseau, Jeremy Bentham, Mary Wollstonecraft, Johann Gottlieb Fichte, and Friedrich Wilhelm Joseph Schelling.</a:t>
            </a: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ADB92D69-7DA8-E380-9882-D8C563843B3A}"/>
              </a:ext>
            </a:extLst>
          </p:cNvPr>
          <p:cNvGrpSpPr/>
          <p:nvPr/>
        </p:nvGrpSpPr>
        <p:grpSpPr>
          <a:xfrm>
            <a:off x="587415" y="898459"/>
            <a:ext cx="8883569" cy="6314381"/>
            <a:chOff x="583889" y="774457"/>
            <a:chExt cx="8883569" cy="6302895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1FB385F6-D625-1764-91E9-7EF225C33918}"/>
                </a:ext>
              </a:extLst>
            </p:cNvPr>
            <p:cNvGrpSpPr/>
            <p:nvPr/>
          </p:nvGrpSpPr>
          <p:grpSpPr>
            <a:xfrm>
              <a:off x="583889" y="774457"/>
              <a:ext cx="8883569" cy="6302895"/>
              <a:chOff x="85095" y="168431"/>
              <a:chExt cx="8883569" cy="6302895"/>
            </a:xfrm>
          </p:grpSpPr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A53D7ECF-AFDC-A63F-4F7D-E0C78081F919}"/>
                  </a:ext>
                </a:extLst>
              </p:cNvPr>
              <p:cNvSpPr txBox="1"/>
              <p:nvPr/>
            </p:nvSpPr>
            <p:spPr>
              <a:xfrm>
                <a:off x="85095" y="2851423"/>
                <a:ext cx="1097280" cy="16459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2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Pre-Socratic</a:t>
                </a:r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Heraclitus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Parmenides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[Eleatic]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Empedocles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Pythagoras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Democritus [Atomist]</a:t>
                </a:r>
              </a:p>
            </p:txBody>
          </p: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339950A1-0180-11AA-6694-855986452163}"/>
                  </a:ext>
                </a:extLst>
              </p:cNvPr>
              <p:cNvGrpSpPr/>
              <p:nvPr/>
            </p:nvGrpSpPr>
            <p:grpSpPr>
              <a:xfrm>
                <a:off x="459608" y="168431"/>
                <a:ext cx="8509056" cy="6302895"/>
                <a:chOff x="459608" y="168431"/>
                <a:chExt cx="8509056" cy="6302895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A8C40CDD-3ED5-00C7-EB8D-119249DEA38C}"/>
                    </a:ext>
                  </a:extLst>
                </p:cNvPr>
                <p:cNvGrpSpPr/>
                <p:nvPr/>
              </p:nvGrpSpPr>
              <p:grpSpPr>
                <a:xfrm>
                  <a:off x="459608" y="168431"/>
                  <a:ext cx="8509056" cy="6302895"/>
                  <a:chOff x="411480" y="168431"/>
                  <a:chExt cx="8509056" cy="6302895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30B73B9A-E69E-3288-E3DB-871D73EF2C54}"/>
                      </a:ext>
                    </a:extLst>
                  </p:cNvPr>
                  <p:cNvCxnSpPr>
                    <a:cxnSpLocks/>
                    <a:stCxn id="137" idx="2"/>
                  </p:cNvCxnSpPr>
                  <p:nvPr/>
                </p:nvCxnSpPr>
                <p:spPr>
                  <a:xfrm>
                    <a:off x="1239053" y="1443707"/>
                    <a:ext cx="45956" cy="411423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34" name="Group 133">
                    <a:extLst>
                      <a:ext uri="{FF2B5EF4-FFF2-40B4-BE49-F238E27FC236}">
                        <a16:creationId xmlns:a16="http://schemas.microsoft.com/office/drawing/2014/main" id="{3E2AE1A8-D609-69B2-B436-8DACCFE0D2B9}"/>
                      </a:ext>
                    </a:extLst>
                  </p:cNvPr>
                  <p:cNvGrpSpPr/>
                  <p:nvPr/>
                </p:nvGrpSpPr>
                <p:grpSpPr>
                  <a:xfrm>
                    <a:off x="411480" y="168431"/>
                    <a:ext cx="8509056" cy="6302895"/>
                    <a:chOff x="411480" y="168431"/>
                    <a:chExt cx="8509056" cy="6302895"/>
                  </a:xfrm>
                </p:grpSpPr>
                <p:grpSp>
                  <p:nvGrpSpPr>
                    <p:cNvPr id="135" name="Group 134">
                      <a:extLst>
                        <a:ext uri="{FF2B5EF4-FFF2-40B4-BE49-F238E27FC236}">
                          <a16:creationId xmlns:a16="http://schemas.microsoft.com/office/drawing/2014/main" id="{560ABFAF-900D-8A61-F62B-079026AC4F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" y="2384594"/>
                      <a:ext cx="7801028" cy="4086732"/>
                      <a:chOff x="411480" y="2119123"/>
                      <a:chExt cx="7801028" cy="4086732"/>
                    </a:xfrm>
                  </p:grpSpPr>
                  <p:grpSp>
                    <p:nvGrpSpPr>
                      <p:cNvPr id="151" name="Group 150">
                        <a:extLst>
                          <a:ext uri="{FF2B5EF4-FFF2-40B4-BE49-F238E27FC236}">
                            <a16:creationId xmlns:a16="http://schemas.microsoft.com/office/drawing/2014/main" id="{1E8EB7DF-83C5-6A6D-819B-691804B57E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11480" y="5471656"/>
                        <a:ext cx="7801028" cy="734199"/>
                        <a:chOff x="411480" y="3200400"/>
                        <a:chExt cx="7801028" cy="734199"/>
                      </a:xfrm>
                    </p:grpSpPr>
                    <p:grpSp>
                      <p:nvGrpSpPr>
                        <p:cNvPr id="154" name="Group 153">
                          <a:extLst>
                            <a:ext uri="{FF2B5EF4-FFF2-40B4-BE49-F238E27FC236}">
                              <a16:creationId xmlns:a16="http://schemas.microsoft.com/office/drawing/2014/main" id="{6C1A98A6-AF59-CC38-66B8-86DE3979939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11480" y="3200400"/>
                          <a:ext cx="7495126" cy="734199"/>
                          <a:chOff x="411480" y="3200400"/>
                          <a:chExt cx="7495126" cy="734199"/>
                        </a:xfrm>
                      </p:grpSpPr>
                      <p:cxnSp>
                        <p:nvCxnSpPr>
                          <p:cNvPr id="156" name="Straight Connector 155">
                            <a:extLst>
                              <a:ext uri="{FF2B5EF4-FFF2-40B4-BE49-F238E27FC236}">
                                <a16:creationId xmlns:a16="http://schemas.microsoft.com/office/drawing/2014/main" id="{2FC3F03D-C490-1303-A1B8-FA79159A661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904567" y="3429000"/>
                            <a:ext cx="3291840" cy="0"/>
                          </a:xfrm>
                          <a:prstGeom prst="line">
                            <a:avLst/>
                          </a:prstGeom>
                          <a:ln w="762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57" name="Straight Connector 156">
                            <a:extLst>
                              <a:ext uri="{FF2B5EF4-FFF2-40B4-BE49-F238E27FC236}">
                                <a16:creationId xmlns:a16="http://schemas.microsoft.com/office/drawing/2014/main" id="{7F3F5E4F-6860-EC58-9F65-7CBDDD5AE95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914400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58" name="Straight Connector 157">
                            <a:extLst>
                              <a:ext uri="{FF2B5EF4-FFF2-40B4-BE49-F238E27FC236}">
                                <a16:creationId xmlns:a16="http://schemas.microsoft.com/office/drawing/2014/main" id="{49F0CF0F-4860-D798-F491-C5FA078123B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1755058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59" name="Straight Connector 158">
                            <a:extLst>
                              <a:ext uri="{FF2B5EF4-FFF2-40B4-BE49-F238E27FC236}">
                                <a16:creationId xmlns:a16="http://schemas.microsoft.com/office/drawing/2014/main" id="{AE33FD75-0B5D-711A-A83B-F64E7F310AF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2556387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0" name="Straight Connector 159">
                            <a:extLst>
                              <a:ext uri="{FF2B5EF4-FFF2-40B4-BE49-F238E27FC236}">
                                <a16:creationId xmlns:a16="http://schemas.microsoft.com/office/drawing/2014/main" id="{C1FC44BB-2137-507B-D5F7-01D1D266279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3367549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1" name="Straight Connector 160">
                            <a:extLst>
                              <a:ext uri="{FF2B5EF4-FFF2-40B4-BE49-F238E27FC236}">
                                <a16:creationId xmlns:a16="http://schemas.microsoft.com/office/drawing/2014/main" id="{77A7771B-4C33-8F44-455D-AD13FD14443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4178713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2" name="Straight Connector 161">
                            <a:extLst>
                              <a:ext uri="{FF2B5EF4-FFF2-40B4-BE49-F238E27FC236}">
                                <a16:creationId xmlns:a16="http://schemas.microsoft.com/office/drawing/2014/main" id="{0EA69884-65AF-727A-0901-F8087F274F6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4963816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3" name="Straight Connector 162">
                            <a:extLst>
                              <a:ext uri="{FF2B5EF4-FFF2-40B4-BE49-F238E27FC236}">
                                <a16:creationId xmlns:a16="http://schemas.microsoft.com/office/drawing/2014/main" id="{9DCCA1EF-B009-BB23-850E-35C4FE44F34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780386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4" name="Straight Connector 163">
                            <a:extLst>
                              <a:ext uri="{FF2B5EF4-FFF2-40B4-BE49-F238E27FC236}">
                                <a16:creationId xmlns:a16="http://schemas.microsoft.com/office/drawing/2014/main" id="{CCE857AB-B240-AB9E-FBBF-8C9092145CA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6593514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65" name="Straight Connector 164">
                            <a:extLst>
                              <a:ext uri="{FF2B5EF4-FFF2-40B4-BE49-F238E27FC236}">
                                <a16:creationId xmlns:a16="http://schemas.microsoft.com/office/drawing/2014/main" id="{2A68DC36-D49D-F0B1-B430-5F8FA834DFA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98774" y="3200400"/>
                            <a:ext cx="0" cy="457200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166" name="TextBox 165">
                            <a:extLst>
                              <a:ext uri="{FF2B5EF4-FFF2-40B4-BE49-F238E27FC236}">
                                <a16:creationId xmlns:a16="http://schemas.microsoft.com/office/drawing/2014/main" id="{76DFA0B2-750D-098F-05AB-06C3BC36B95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11480" y="3657600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400 BC</a:t>
                            </a:r>
                          </a:p>
                        </p:txBody>
                      </p:sp>
                      <p:sp>
                        <p:nvSpPr>
                          <p:cNvPr id="167" name="TextBox 166">
                            <a:extLst>
                              <a:ext uri="{FF2B5EF4-FFF2-40B4-BE49-F238E27FC236}">
                                <a16:creationId xmlns:a16="http://schemas.microsoft.com/office/drawing/2014/main" id="{6939B668-FF6D-A761-288D-6695E4D6F6A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252137" y="3657600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200 BC</a:t>
                            </a:r>
                          </a:p>
                        </p:txBody>
                      </p:sp>
                      <p:sp>
                        <p:nvSpPr>
                          <p:cNvPr id="168" name="TextBox 167">
                            <a:extLst>
                              <a:ext uri="{FF2B5EF4-FFF2-40B4-BE49-F238E27FC236}">
                                <a16:creationId xmlns:a16="http://schemas.microsoft.com/office/drawing/2014/main" id="{4FC8216B-61B7-B13D-07BD-50472C9E146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57398" y="3657600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169" name="TextBox 168">
                            <a:extLst>
                              <a:ext uri="{FF2B5EF4-FFF2-40B4-BE49-F238E27FC236}">
                                <a16:creationId xmlns:a16="http://schemas.microsoft.com/office/drawing/2014/main" id="{6F3785EC-5DB0-CACF-5DC9-EF385C0248D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870037" y="3657600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200 CE</a:t>
                            </a:r>
                          </a:p>
                        </p:txBody>
                      </p:sp>
                      <p:sp>
                        <p:nvSpPr>
                          <p:cNvPr id="170" name="TextBox 169">
                            <a:extLst>
                              <a:ext uri="{FF2B5EF4-FFF2-40B4-BE49-F238E27FC236}">
                                <a16:creationId xmlns:a16="http://schemas.microsoft.com/office/drawing/2014/main" id="{7691FBA8-7A9B-8079-5EAB-F628D1A56D7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669889" y="3657600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400 CE</a:t>
                            </a:r>
                          </a:p>
                        </p:txBody>
                      </p:sp>
                      <p:cxnSp>
                        <p:nvCxnSpPr>
                          <p:cNvPr id="171" name="Straight Connector 170">
                            <a:extLst>
                              <a:ext uri="{FF2B5EF4-FFF2-40B4-BE49-F238E27FC236}">
                                <a16:creationId xmlns:a16="http://schemas.microsoft.com/office/drawing/2014/main" id="{0A98872B-6CD1-1789-6E75-2069AF36619A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4941694" y="3429000"/>
                            <a:ext cx="2468880" cy="0"/>
                          </a:xfrm>
                          <a:prstGeom prst="line">
                            <a:avLst/>
                          </a:prstGeom>
                          <a:ln w="762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172" name="TextBox 171">
                            <a:extLst>
                              <a:ext uri="{FF2B5EF4-FFF2-40B4-BE49-F238E27FC236}">
                                <a16:creationId xmlns:a16="http://schemas.microsoft.com/office/drawing/2014/main" id="{F6C78954-9417-E7DF-5A44-2148BA04872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458439" y="3657599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1200 CE</a:t>
                            </a:r>
                          </a:p>
                        </p:txBody>
                      </p:sp>
                      <p:sp>
                        <p:nvSpPr>
                          <p:cNvPr id="173" name="TextBox 172">
                            <a:extLst>
                              <a:ext uri="{FF2B5EF4-FFF2-40B4-BE49-F238E27FC236}">
                                <a16:creationId xmlns:a16="http://schemas.microsoft.com/office/drawing/2014/main" id="{B45865FF-97B0-8FFB-4A12-3DCBD166660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5282380" y="3657599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1400 CE</a:t>
                            </a:r>
                          </a:p>
                        </p:txBody>
                      </p:sp>
                      <p:sp>
                        <p:nvSpPr>
                          <p:cNvPr id="174" name="TextBox 173">
                            <a:extLst>
                              <a:ext uri="{FF2B5EF4-FFF2-40B4-BE49-F238E27FC236}">
                                <a16:creationId xmlns:a16="http://schemas.microsoft.com/office/drawing/2014/main" id="{C8E43AA1-4619-E412-213B-38BDA2F7C1E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087639" y="3657599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1600 CE</a:t>
                            </a:r>
                          </a:p>
                        </p:txBody>
                      </p:sp>
                      <p:sp>
                        <p:nvSpPr>
                          <p:cNvPr id="175" name="TextBox 174">
                            <a:extLst>
                              <a:ext uri="{FF2B5EF4-FFF2-40B4-BE49-F238E27FC236}">
                                <a16:creationId xmlns:a16="http://schemas.microsoft.com/office/drawing/2014/main" id="{BF7EC5E4-AE0E-F429-32CE-CC47C0290A38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6900766" y="3657599"/>
                            <a:ext cx="100584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en-US" sz="1200" dirty="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1800 CE</a:t>
                            </a:r>
                          </a:p>
                        </p:txBody>
                      </p:sp>
                      <p:cxnSp>
                        <p:nvCxnSpPr>
                          <p:cNvPr id="176" name="Straight Connector 175">
                            <a:extLst>
                              <a:ext uri="{FF2B5EF4-FFF2-40B4-BE49-F238E27FC236}">
                                <a16:creationId xmlns:a16="http://schemas.microsoft.com/office/drawing/2014/main" id="{4D7F4FFA-C229-E0C7-5EFE-653C0CC723E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4148994" y="3429000"/>
                            <a:ext cx="914400" cy="0"/>
                          </a:xfrm>
                          <a:prstGeom prst="line">
                            <a:avLst/>
                          </a:prstGeom>
                          <a:ln w="76200">
                            <a:solidFill>
                              <a:schemeClr val="tx1"/>
                            </a:solidFill>
                            <a:prstDash val="sysDot"/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155" name="Straight Connector 154">
                          <a:extLst>
                            <a:ext uri="{FF2B5EF4-FFF2-40B4-BE49-F238E27FC236}">
                              <a16:creationId xmlns:a16="http://schemas.microsoft.com/office/drawing/2014/main" id="{61BBB582-1992-D7B9-653C-74512EC9FA2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7480988" y="3429000"/>
                          <a:ext cx="731520" cy="0"/>
                        </a:xfrm>
                        <a:prstGeom prst="line">
                          <a:avLst/>
                        </a:prstGeom>
                        <a:ln w="76200">
                          <a:solidFill>
                            <a:schemeClr val="tx1"/>
                          </a:solidFill>
                          <a:prstDash val="sysDot"/>
                          <a:headEnd type="none" w="med" len="med"/>
                          <a:tailEnd type="triangle" w="med" len="med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52" name="Straight Connector 151">
                        <a:extLst>
                          <a:ext uri="{FF2B5EF4-FFF2-40B4-BE49-F238E27FC236}">
                            <a16:creationId xmlns:a16="http://schemas.microsoft.com/office/drawing/2014/main" id="{7D2BB9FA-CB0A-4C66-04A7-A750FB467F1F}"/>
                          </a:ext>
                        </a:extLst>
                      </p:cNvPr>
                      <p:cNvCxnSpPr>
                        <a:cxnSpLocks/>
                        <a:stCxn id="153" idx="2"/>
                      </p:cNvCxnSpPr>
                      <p:nvPr/>
                    </p:nvCxnSpPr>
                    <p:spPr>
                      <a:xfrm>
                        <a:off x="4675241" y="3396954"/>
                        <a:ext cx="0" cy="1891733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53" name="TextBox 152">
                        <a:extLst>
                          <a:ext uri="{FF2B5EF4-FFF2-40B4-BE49-F238E27FC236}">
                            <a16:creationId xmlns:a16="http://schemas.microsoft.com/office/drawing/2014/main" id="{F54AB7C7-4741-E817-16BC-F722D450F03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852281" y="2119123"/>
                        <a:ext cx="1645920" cy="1277831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en-US" sz="12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Islamic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Avicenna (980-1037)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Averroes (1126-1198)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[Aristotelian]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Dark Ages in Europe</a:t>
                        </a:r>
                      </a:p>
                    </p:txBody>
                  </p:sp>
                </p:grpSp>
                <p:grpSp>
                  <p:nvGrpSpPr>
                    <p:cNvPr id="136" name="Group 135">
                      <a:extLst>
                        <a:ext uri="{FF2B5EF4-FFF2-40B4-BE49-F238E27FC236}">
                          <a16:creationId xmlns:a16="http://schemas.microsoft.com/office/drawing/2014/main" id="{895967FA-ED5F-C08E-1E1F-84437566448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34101" y="4315850"/>
                      <a:ext cx="1143000" cy="1238307"/>
                      <a:chOff x="3148265" y="4178517"/>
                      <a:chExt cx="1143000" cy="1238307"/>
                    </a:xfrm>
                  </p:grpSpPr>
                  <p:cxnSp>
                    <p:nvCxnSpPr>
                      <p:cNvPr id="149" name="Straight Connector 148">
                        <a:extLst>
                          <a:ext uri="{FF2B5EF4-FFF2-40B4-BE49-F238E27FC236}">
                            <a16:creationId xmlns:a16="http://schemas.microsoft.com/office/drawing/2014/main" id="{F628B4D9-8D95-AF2B-4358-840E759CF495}"/>
                          </a:ext>
                        </a:extLst>
                      </p:cNvPr>
                      <p:cNvCxnSpPr>
                        <a:cxnSpLocks/>
                        <a:stCxn id="150" idx="2"/>
                      </p:cNvCxnSpPr>
                      <p:nvPr/>
                    </p:nvCxnSpPr>
                    <p:spPr>
                      <a:xfrm>
                        <a:off x="3719765" y="5091253"/>
                        <a:ext cx="123073" cy="325571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50" name="TextBox 149">
                        <a:extLst>
                          <a:ext uri="{FF2B5EF4-FFF2-40B4-BE49-F238E27FC236}">
                            <a16:creationId xmlns:a16="http://schemas.microsoft.com/office/drawing/2014/main" id="{AD2ABEB6-B51E-3D29-F2C6-E7F05B150D6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48265" y="4178517"/>
                        <a:ext cx="1143000" cy="91273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en-US" sz="12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Medieval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St. Augustine (354-430)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[Neo-Platonist]</a:t>
                        </a:r>
                      </a:p>
                    </p:txBody>
                  </p:sp>
                </p:grpSp>
                <p:sp>
                  <p:nvSpPr>
                    <p:cNvPr id="137" name="TextBox 136">
                      <a:extLst>
                        <a:ext uri="{FF2B5EF4-FFF2-40B4-BE49-F238E27FC236}">
                          <a16:creationId xmlns:a16="http://schemas.microsoft.com/office/drawing/2014/main" id="{38BC5592-0EB1-AD4B-81A4-B613A7A2FC7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53253" y="529307"/>
                      <a:ext cx="1371600" cy="91440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</a:ln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12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Greek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Socrates (470-399)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Plato (428-348)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Aristotle (384-322)</a:t>
                      </a:r>
                    </a:p>
                  </p:txBody>
                </p:sp>
                <p:grpSp>
                  <p:nvGrpSpPr>
                    <p:cNvPr id="138" name="Group 137">
                      <a:extLst>
                        <a:ext uri="{FF2B5EF4-FFF2-40B4-BE49-F238E27FC236}">
                          <a16:creationId xmlns:a16="http://schemas.microsoft.com/office/drawing/2014/main" id="{17719534-DF15-A603-C95B-51FBA01CA15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822798" y="4007404"/>
                      <a:ext cx="1645920" cy="1546753"/>
                      <a:chOff x="5131800" y="3845656"/>
                      <a:chExt cx="1645920" cy="1546753"/>
                    </a:xfrm>
                  </p:grpSpPr>
                  <p:sp>
                    <p:nvSpPr>
                      <p:cNvPr id="147" name="TextBox 146">
                        <a:extLst>
                          <a:ext uri="{FF2B5EF4-FFF2-40B4-BE49-F238E27FC236}">
                            <a16:creationId xmlns:a16="http://schemas.microsoft.com/office/drawing/2014/main" id="{CCA43C32-16F7-38E0-80F5-D2EACBE2132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131800" y="3845656"/>
                        <a:ext cx="1645920" cy="1277831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en-US" sz="12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Medieval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St. Thomas Aquinas (1225-1274)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[Scholastic]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Aristotelian Revival</a:t>
                        </a:r>
                      </a:p>
                    </p:txBody>
                  </p:sp>
                  <p:cxnSp>
                    <p:nvCxnSpPr>
                      <p:cNvPr id="148" name="Straight Connector 147">
                        <a:extLst>
                          <a:ext uri="{FF2B5EF4-FFF2-40B4-BE49-F238E27FC236}">
                            <a16:creationId xmlns:a16="http://schemas.microsoft.com/office/drawing/2014/main" id="{8AD17F51-477F-B503-8AE6-A68C05CA7864}"/>
                          </a:ext>
                        </a:extLst>
                      </p:cNvPr>
                      <p:cNvCxnSpPr>
                        <a:cxnSpLocks/>
                        <a:stCxn id="147" idx="2"/>
                      </p:cNvCxnSpPr>
                      <p:nvPr/>
                    </p:nvCxnSpPr>
                    <p:spPr>
                      <a:xfrm flipH="1">
                        <a:off x="5370788" y="5123487"/>
                        <a:ext cx="583972" cy="268922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39" name="Group 138">
                      <a:extLst>
                        <a:ext uri="{FF2B5EF4-FFF2-40B4-BE49-F238E27FC236}">
                          <a16:creationId xmlns:a16="http://schemas.microsoft.com/office/drawing/2014/main" id="{55AE5345-7090-E326-DEE0-9D300916FAA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25878" y="1508896"/>
                      <a:ext cx="1463040" cy="4051793"/>
                      <a:chOff x="1325878" y="1272923"/>
                      <a:chExt cx="1463040" cy="4051793"/>
                    </a:xfrm>
                  </p:grpSpPr>
                  <p:sp>
                    <p:nvSpPr>
                      <p:cNvPr id="144" name="TextBox 143">
                        <a:extLst>
                          <a:ext uri="{FF2B5EF4-FFF2-40B4-BE49-F238E27FC236}">
                            <a16:creationId xmlns:a16="http://schemas.microsoft.com/office/drawing/2014/main" id="{E8A913B9-D649-F0C0-A4DC-4143FD6D632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325878" y="1272923"/>
                        <a:ext cx="1463040" cy="164292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en-US" sz="12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Hellenistic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Epicurus (341-270)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Diogenes (413-324)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[Cynic]</a:t>
                        </a:r>
                      </a:p>
                      <a:p>
                        <a:pPr algn="ctr"/>
                        <a:r>
                          <a:rPr lang="en-US" sz="1200" dirty="0" err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Pyrrho</a:t>
                        </a:r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(360-270)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[Skeptic]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Zeno (334-262)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[Stoic]</a:t>
                        </a:r>
                      </a:p>
                    </p:txBody>
                  </p:sp>
                  <p:cxnSp>
                    <p:nvCxnSpPr>
                      <p:cNvPr id="145" name="Straight Connector 144">
                        <a:extLst>
                          <a:ext uri="{FF2B5EF4-FFF2-40B4-BE49-F238E27FC236}">
                            <a16:creationId xmlns:a16="http://schemas.microsoft.com/office/drawing/2014/main" id="{2984A521-B77B-2F6D-1EB7-60D21F890738}"/>
                          </a:ext>
                        </a:extLst>
                      </p:cNvPr>
                      <p:cNvCxnSpPr>
                        <a:cxnSpLocks/>
                        <a:endCxn id="146" idx="1"/>
                      </p:cNvCxnSpPr>
                      <p:nvPr/>
                    </p:nvCxnSpPr>
                    <p:spPr>
                      <a:xfrm>
                        <a:off x="1875573" y="2923809"/>
                        <a:ext cx="4048" cy="2085568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46" name="Left Brace 145">
                        <a:extLst>
                          <a:ext uri="{FF2B5EF4-FFF2-40B4-BE49-F238E27FC236}">
                            <a16:creationId xmlns:a16="http://schemas.microsoft.com/office/drawing/2014/main" id="{E3DF4295-58DF-B9FB-A9A0-6B1EFDDF01B1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1834739" y="4607196"/>
                        <a:ext cx="315339" cy="1119701"/>
                      </a:xfrm>
                      <a:prstGeom prst="leftBrace">
                        <a:avLst>
                          <a:gd name="adj1" fmla="val 8333"/>
                          <a:gd name="adj2" fmla="val 60073"/>
                        </a:avLst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140" name="Group 139">
                      <a:extLst>
                        <a:ext uri="{FF2B5EF4-FFF2-40B4-BE49-F238E27FC236}">
                          <a16:creationId xmlns:a16="http://schemas.microsoft.com/office/drawing/2014/main" id="{057BA7F9-69B9-F4D3-00AA-7FFFC4C581E5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5811576" y="168431"/>
                      <a:ext cx="3108960" cy="5389514"/>
                      <a:chOff x="304087" y="-185144"/>
                      <a:chExt cx="3108960" cy="5389514"/>
                    </a:xfrm>
                  </p:grpSpPr>
                  <p:sp>
                    <p:nvSpPr>
                      <p:cNvPr id="141" name="TextBox 140">
                        <a:extLst>
                          <a:ext uri="{FF2B5EF4-FFF2-40B4-BE49-F238E27FC236}">
                            <a16:creationId xmlns:a16="http://schemas.microsoft.com/office/drawing/2014/main" id="{717403BC-0BC4-2D42-4D08-CCFFDD10C6EA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04087" y="-185144"/>
                        <a:ext cx="3108960" cy="3742219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</a:ln>
                    </p:spPr>
                    <p:txBody>
                      <a:bodyPr wrap="square" rtlCol="0" anchor="ctr">
                        <a:spAutoFit/>
                      </a:bodyPr>
                      <a:lstStyle/>
                      <a:p>
                        <a:pPr algn="ctr"/>
                        <a:r>
                          <a:rPr lang="en-US" sz="1200" u="sng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Modern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Francis Bacon (1561-1626)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Thomas Hobbes (1588-1679)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[Nominalism]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René Descartes (1596-1650)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Baruch Spinoza (1632-1677)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[Rationalism]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John Locke (1632-1704)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David Hume (1711-1776)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John Stuart Mill (1806-1871)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[British Empiricism]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Immanual Kant (1724-1804)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Georg Wilhelm Friedrich Hegel (1770-1831)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[German Idealism]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----------------</a:t>
                        </a:r>
                      </a:p>
                      <a:p>
                        <a:pPr algn="ctr"/>
                        <a:r>
                          <a:rPr lang="en-US" sz="1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Enlightenment | Scientific Revolution</a:t>
                        </a:r>
                      </a:p>
                    </p:txBody>
                  </p:sp>
                  <p:cxnSp>
                    <p:nvCxnSpPr>
                      <p:cNvPr id="142" name="Straight Connector 141">
                        <a:extLst>
                          <a:ext uri="{FF2B5EF4-FFF2-40B4-BE49-F238E27FC236}">
                            <a16:creationId xmlns:a16="http://schemas.microsoft.com/office/drawing/2014/main" id="{C3E72D12-E1DB-ACBE-4759-B90687DDE983}"/>
                          </a:ext>
                        </a:extLst>
                      </p:cNvPr>
                      <p:cNvCxnSpPr>
                        <a:cxnSpLocks/>
                        <a:stCxn id="141" idx="2"/>
                        <a:endCxn id="143" idx="1"/>
                      </p:cNvCxnSpPr>
                      <p:nvPr/>
                    </p:nvCxnSpPr>
                    <p:spPr>
                      <a:xfrm flipH="1">
                        <a:off x="1854591" y="3557075"/>
                        <a:ext cx="3976" cy="1331957"/>
                      </a:xfrm>
                      <a:prstGeom prst="line">
                        <a:avLst/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43" name="Left Brace 142">
                        <a:extLst>
                          <a:ext uri="{FF2B5EF4-FFF2-40B4-BE49-F238E27FC236}">
                            <a16:creationId xmlns:a16="http://schemas.microsoft.com/office/drawing/2014/main" id="{9BD9F27F-DB84-A91F-760A-A4066D423A3B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2138663" y="4294546"/>
                        <a:ext cx="315339" cy="1504309"/>
                      </a:xfrm>
                      <a:prstGeom prst="leftBrace">
                        <a:avLst>
                          <a:gd name="adj1" fmla="val 8333"/>
                          <a:gd name="adj2" fmla="val 79365"/>
                        </a:avLst>
                      </a:prstGeom>
                      <a:ln w="127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/>
                      </a:p>
                    </p:txBody>
                  </p:sp>
                </p:grpSp>
              </p:grpSp>
            </p:grp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AFCE75A3-CD75-9875-5E8B-1EB75EFA2215}"/>
                    </a:ext>
                  </a:extLst>
                </p:cNvPr>
                <p:cNvCxnSpPr>
                  <a:cxnSpLocks/>
                  <a:endCxn id="132" idx="1"/>
                </p:cNvCxnSpPr>
                <p:nvPr/>
              </p:nvCxnSpPr>
              <p:spPr>
                <a:xfrm flipH="1">
                  <a:off x="891963" y="4497343"/>
                  <a:ext cx="3914" cy="74526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Left Brace 131">
                  <a:extLst>
                    <a:ext uri="{FF2B5EF4-FFF2-40B4-BE49-F238E27FC236}">
                      <a16:creationId xmlns:a16="http://schemas.microsoft.com/office/drawing/2014/main" id="{5B9BC387-E5B5-0BB3-D831-A06F786DCDB4}"/>
                    </a:ext>
                  </a:extLst>
                </p:cNvPr>
                <p:cNvSpPr/>
                <p:nvPr/>
              </p:nvSpPr>
              <p:spPr>
                <a:xfrm rot="5400000">
                  <a:off x="710930" y="5080235"/>
                  <a:ext cx="315339" cy="640080"/>
                </a:xfrm>
                <a:prstGeom prst="leftBrace">
                  <a:avLst>
                    <a:gd name="adj1" fmla="val 8333"/>
                    <a:gd name="adj2" fmla="val 46350"/>
                  </a:avLst>
                </a:prstGeom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sp>
          <p:nvSpPr>
            <p:cNvPr id="208" name="Left Brace 207">
              <a:extLst>
                <a:ext uri="{FF2B5EF4-FFF2-40B4-BE49-F238E27FC236}">
                  <a16:creationId xmlns:a16="http://schemas.microsoft.com/office/drawing/2014/main" id="{9586EC15-B2CF-2746-B1B6-199267BB34D6}"/>
                </a:ext>
              </a:extLst>
            </p:cNvPr>
            <p:cNvSpPr/>
            <p:nvPr/>
          </p:nvSpPr>
          <p:spPr>
            <a:xfrm rot="5400000">
              <a:off x="3490401" y="5589951"/>
              <a:ext cx="315339" cy="838192"/>
            </a:xfrm>
            <a:prstGeom prst="leftBrace">
              <a:avLst>
                <a:gd name="adj1" fmla="val 8333"/>
                <a:gd name="adj2" fmla="val 67443"/>
              </a:avLst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69464C23-84B6-D74D-402A-B703FA5B70F6}"/>
                </a:ext>
              </a:extLst>
            </p:cNvPr>
            <p:cNvSpPr txBox="1"/>
            <p:nvPr/>
          </p:nvSpPr>
          <p:spPr>
            <a:xfrm>
              <a:off x="2585393" y="3882760"/>
              <a:ext cx="1463040" cy="914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Roman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Epictetus (50-135)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Sextus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Empiricus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(160-210)</a:t>
              </a: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5307FF17-E668-9AEB-B608-5E79CB808D6B}"/>
                </a:ext>
              </a:extLst>
            </p:cNvPr>
            <p:cNvCxnSpPr>
              <a:cxnSpLocks/>
              <a:endCxn id="208" idx="1"/>
            </p:cNvCxnSpPr>
            <p:nvPr/>
          </p:nvCxnSpPr>
          <p:spPr>
            <a:xfrm>
              <a:off x="3501865" y="4797160"/>
              <a:ext cx="0" cy="10542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4695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262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Colby Clark</dc:creator>
  <cp:lastModifiedBy>Colby Clark</cp:lastModifiedBy>
  <cp:revision>17</cp:revision>
  <dcterms:created xsi:type="dcterms:W3CDTF">2026-05-13T02:46:01Z</dcterms:created>
  <dcterms:modified xsi:type="dcterms:W3CDTF">2026-05-13T06:17:59Z</dcterms:modified>
</cp:coreProperties>
</file>